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91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840DAB5-A197-C896-E73C-E22D262C26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A3C5D918-A5D5-41DF-16AE-8A900B1C9B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2E67294-B338-DF0F-4C55-D75B76B172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CCDE3-C30C-47C8-AC08-58057CAFB761}" type="datetimeFigureOut">
              <a:rPr lang="zh-CN" altLang="en-US" smtClean="0"/>
              <a:t>2026/4/24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3D79B2F-B588-A342-D872-DB4E9A97C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EBBED55-796B-74B1-F836-C22DC5C0DF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2222-5801-45A7-8E68-90EC7C53F28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083115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CC4A717-3EF8-3430-BAEB-966BCB9114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5A01A44B-3150-DDE0-EDBE-DAC4C7DB51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5C8B56C-00B3-6FDE-60F0-0F67A285B6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CCDE3-C30C-47C8-AC08-58057CAFB761}" type="datetimeFigureOut">
              <a:rPr lang="zh-CN" altLang="en-US" smtClean="0"/>
              <a:t>2026/4/24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43208B3-BB23-FE07-05F4-13181C386D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946E861-5CC6-3E72-4ED1-23B77A23A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2222-5801-45A7-8E68-90EC7C53F28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88056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2FFAE6EC-D084-2794-0961-F57365202F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47A0ADE0-7E6B-A876-4926-EE1B9DC322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BFE3CE6-3091-05E9-CBEE-B3F2DECD3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CCDE3-C30C-47C8-AC08-58057CAFB761}" type="datetimeFigureOut">
              <a:rPr lang="zh-CN" altLang="en-US" smtClean="0"/>
              <a:t>2026/4/24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8A92D92-235D-84B9-CD10-274D635870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C5DF98B-4D16-7CB4-1BD6-3D59FF479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2222-5801-45A7-8E68-90EC7C53F28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36331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463ACB4-B30E-B52B-EE12-2A81B908F1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6F544E0-2F3A-6CBB-6E1E-4AFE274F47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C41EC71-292B-594A-9033-E825AEA46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CCDE3-C30C-47C8-AC08-58057CAFB761}" type="datetimeFigureOut">
              <a:rPr lang="zh-CN" altLang="en-US" smtClean="0"/>
              <a:t>2026/4/24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591AAFE-0905-8F1B-B766-B98FD4E2E0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C31947C-432F-1A6D-C470-9DA527EBA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2222-5801-45A7-8E68-90EC7C53F28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0125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BC216BD-0BD7-60E2-DBD2-DE06B9884B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DDAADB0C-370C-2B6D-70C3-3F02BC4BFB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9DA6EF2-DC72-FF7D-D2C0-C9D56D8155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CCDE3-C30C-47C8-AC08-58057CAFB761}" type="datetimeFigureOut">
              <a:rPr lang="zh-CN" altLang="en-US" smtClean="0"/>
              <a:t>2026/4/24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E2225F6-71EB-F59E-020D-BAE6FD4AE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3C4D630-9A30-6CD0-7CD7-513577238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2222-5801-45A7-8E68-90EC7C53F28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5165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F9DDA5B-26D9-4E4E-1DBD-0F85211C4C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2877C83-3D52-9209-C803-E0F30EF31E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31885884-D5CA-100A-18E7-ECC6579CFB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09849DD9-1269-9377-3511-A913C8DE7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CCDE3-C30C-47C8-AC08-58057CAFB761}" type="datetimeFigureOut">
              <a:rPr lang="zh-CN" altLang="en-US" smtClean="0"/>
              <a:t>2026/4/24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F8328A7A-F840-A11C-5658-B6F0045D5B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2D74F5D9-16B1-1032-BFCE-60126FAA8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2222-5801-45A7-8E68-90EC7C53F28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83455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0B8DB2D-0768-C69B-C188-035333F7D6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68E6F3BB-F897-39BD-BE10-F9D13EF490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CB3C5EF9-9781-ADD0-C3F3-F1DD2F8D43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4D5DEDF4-635D-0FA0-9F6F-1FC3B59345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A772C065-2250-B669-685E-33D7F0AEF1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A69FC1F1-47A3-661C-0303-15D424BDE5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CCDE3-C30C-47C8-AC08-58057CAFB761}" type="datetimeFigureOut">
              <a:rPr lang="zh-CN" altLang="en-US" smtClean="0"/>
              <a:t>2026/4/24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367B71BB-51E2-AE9F-4D24-580A591875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9DCC14D7-DD87-7372-AB9C-F3F710C1A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2222-5801-45A7-8E68-90EC7C53F28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61062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DCADB9A-D043-0757-0928-337AD41BBB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22473EE7-CB1C-0EE3-ED42-BBC20ACC55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CCDE3-C30C-47C8-AC08-58057CAFB761}" type="datetimeFigureOut">
              <a:rPr lang="zh-CN" altLang="en-US" smtClean="0"/>
              <a:t>2026/4/24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413716DD-106F-D6EB-6543-DBF2A06D2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CE6D1025-5196-BA5E-EEC1-EE1248ED9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2222-5801-45A7-8E68-90EC7C53F28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90582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8DDF524B-94DE-6916-E239-968A72FA2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CCDE3-C30C-47C8-AC08-58057CAFB761}" type="datetimeFigureOut">
              <a:rPr lang="zh-CN" altLang="en-US" smtClean="0"/>
              <a:t>2026/4/24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EB52BE07-341D-2F9A-59E2-95F2DDD55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10DC9C79-E33D-AE5D-B932-6FCFD54763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2222-5801-45A7-8E68-90EC7C53F28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027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C892D95-0E09-B167-B22E-A1E1B7DFBA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8839C8C-3F54-C6A5-1F41-D4AEE651D4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8511552C-412B-71BB-46A0-C0C11851B3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2789C210-BE87-9004-D3B3-375B73F729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CCDE3-C30C-47C8-AC08-58057CAFB761}" type="datetimeFigureOut">
              <a:rPr lang="zh-CN" altLang="en-US" smtClean="0"/>
              <a:t>2026/4/24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855FBAF3-9105-1761-C7AA-558C06C82A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01DFFA3B-A935-E947-CFCC-2F572C4E95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2222-5801-45A7-8E68-90EC7C53F28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7241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52EF47D-2F3B-6ADA-374E-15918E3AC1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040FF5AE-E7B8-C9CD-B56E-ED6238FBB8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5F88589-2191-5741-CA30-BAED276498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5E25CDF4-7369-7596-C954-CA462D4B4F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CCDE3-C30C-47C8-AC08-58057CAFB761}" type="datetimeFigureOut">
              <a:rPr lang="zh-CN" altLang="en-US" smtClean="0"/>
              <a:t>2026/4/24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B9A0073E-31FC-94CC-8DA1-2F12041B5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05696871-EA82-1029-BED8-C41D7B617B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2222-5801-45A7-8E68-90EC7C53F28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62185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44F61EBC-5287-3775-53D2-95C61B7DAD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A3D6B2FE-E35F-9C47-7F7C-13B7A30B1A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83CCF39-4129-45B3-65D4-86ACB477F3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36CCDE3-C30C-47C8-AC08-58057CAFB761}" type="datetimeFigureOut">
              <a:rPr lang="zh-CN" altLang="en-US" smtClean="0"/>
              <a:t>2026/4/24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EC882D2-3AE7-9CA6-F1C4-894229EE31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93B6F04-384F-05AE-EE3C-5BA044ECC6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FF92222-5801-45A7-8E68-90EC7C53F28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63070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4397F6E5-B861-CE94-4A86-3E592820B8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0411427"/>
              </p:ext>
            </p:extLst>
          </p:nvPr>
        </p:nvGraphicFramePr>
        <p:xfrm>
          <a:off x="223825" y="293405"/>
          <a:ext cx="9312059" cy="51257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330294">
                  <a:extLst>
                    <a:ext uri="{9D8B030D-6E8A-4147-A177-3AD203B41FA5}">
                      <a16:colId xmlns:a16="http://schemas.microsoft.com/office/drawing/2014/main" val="2706601013"/>
                    </a:ext>
                  </a:extLst>
                </a:gridCol>
                <a:gridCol w="1330294">
                  <a:extLst>
                    <a:ext uri="{9D8B030D-6E8A-4147-A177-3AD203B41FA5}">
                      <a16:colId xmlns:a16="http://schemas.microsoft.com/office/drawing/2014/main" val="3608603028"/>
                    </a:ext>
                  </a:extLst>
                </a:gridCol>
                <a:gridCol w="1330294">
                  <a:extLst>
                    <a:ext uri="{9D8B030D-6E8A-4147-A177-3AD203B41FA5}">
                      <a16:colId xmlns:a16="http://schemas.microsoft.com/office/drawing/2014/main" val="2386011954"/>
                    </a:ext>
                  </a:extLst>
                </a:gridCol>
                <a:gridCol w="1330294">
                  <a:extLst>
                    <a:ext uri="{9D8B030D-6E8A-4147-A177-3AD203B41FA5}">
                      <a16:colId xmlns:a16="http://schemas.microsoft.com/office/drawing/2014/main" val="2003851676"/>
                    </a:ext>
                  </a:extLst>
                </a:gridCol>
                <a:gridCol w="3990883">
                  <a:extLst>
                    <a:ext uri="{9D8B030D-6E8A-4147-A177-3AD203B41FA5}">
                      <a16:colId xmlns:a16="http://schemas.microsoft.com/office/drawing/2014/main" val="396099385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机构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成本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误差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时间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为消除误差，对实验设计的要求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98427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dirty="0"/>
                        <a:t>高研院</a:t>
                      </a:r>
                      <a:r>
                        <a:rPr lang="en-US" altLang="zh-CN" dirty="0"/>
                        <a:t>ICP-OES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免费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同一溶液两次测量，误差</a:t>
                      </a:r>
                      <a:r>
                        <a:rPr lang="en-US" altLang="zh-CN" dirty="0"/>
                        <a:t>0.16 ppm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不固定，视协管时间安排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以绝对误差为</a:t>
                      </a:r>
                      <a:r>
                        <a:rPr lang="en-US" altLang="zh-CN" dirty="0"/>
                        <a:t>0.2ppm</a:t>
                      </a:r>
                      <a:r>
                        <a:rPr lang="zh-CN" altLang="en-US" dirty="0"/>
                        <a:t>，相对误差</a:t>
                      </a:r>
                      <a:r>
                        <a:rPr lang="en-US" altLang="zh-CN" dirty="0"/>
                        <a:t>20%</a:t>
                      </a:r>
                      <a:r>
                        <a:rPr lang="zh-CN" altLang="en-US" dirty="0"/>
                        <a:t>，计算</a:t>
                      </a:r>
                      <a:r>
                        <a:rPr lang="zh-CN" altLang="en-US" b="1" dirty="0"/>
                        <a:t>测试溶液浓度差最低为</a:t>
                      </a:r>
                      <a:r>
                        <a:rPr lang="en-US" altLang="zh-CN" b="1" dirty="0"/>
                        <a:t>1.41ppm</a:t>
                      </a:r>
                      <a:r>
                        <a:rPr lang="zh-CN" altLang="en-US" dirty="0"/>
                        <a:t>；</a:t>
                      </a:r>
                      <a:r>
                        <a:rPr lang="zh-CN" altLang="en-US" b="0" dirty="0"/>
                        <a:t>若溶液稀释</a:t>
                      </a:r>
                      <a:r>
                        <a:rPr lang="en-US" altLang="zh-CN" b="0" dirty="0"/>
                        <a:t>10</a:t>
                      </a:r>
                      <a:r>
                        <a:rPr lang="zh-CN" altLang="en-US" b="0" dirty="0"/>
                        <a:t>倍得测试溶液，则吸附前后浓度差最低为</a:t>
                      </a:r>
                      <a:r>
                        <a:rPr lang="en-US" altLang="zh-CN" b="0" dirty="0"/>
                        <a:t>14.1 ppm</a:t>
                      </a:r>
                      <a:r>
                        <a:rPr lang="zh-CN" altLang="en-US" dirty="0"/>
                        <a:t>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18389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dirty="0"/>
                        <a:t>南理工环生院</a:t>
                      </a:r>
                      <a:r>
                        <a:rPr lang="en-US" altLang="zh-CN" dirty="0"/>
                        <a:t>ICP-MS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快递费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同一溶液两次测量，误差可达</a:t>
                      </a:r>
                      <a:r>
                        <a:rPr lang="en-US" altLang="zh-CN" dirty="0"/>
                        <a:t>8.46 ppb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固定为每周四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以绝对误差</a:t>
                      </a:r>
                      <a:r>
                        <a:rPr lang="en-US" altLang="zh-CN" dirty="0"/>
                        <a:t>9 ppb</a:t>
                      </a:r>
                      <a:r>
                        <a:rPr lang="zh-CN" altLang="en-US" dirty="0"/>
                        <a:t>，相对误差</a:t>
                      </a:r>
                      <a:r>
                        <a:rPr lang="en-US" altLang="zh-CN" dirty="0"/>
                        <a:t>20%</a:t>
                      </a:r>
                      <a:r>
                        <a:rPr lang="zh-CN" altLang="en-US" dirty="0"/>
                        <a:t>计算</a:t>
                      </a:r>
                      <a:r>
                        <a:rPr lang="zh-CN" altLang="en-US" b="1" dirty="0"/>
                        <a:t>测试溶液浓度差最低为</a:t>
                      </a:r>
                      <a:r>
                        <a:rPr lang="en-US" altLang="zh-CN" b="1" dirty="0"/>
                        <a:t>63.7 </a:t>
                      </a:r>
                      <a:r>
                        <a:rPr lang="en-US" altLang="zh-CN" b="1" dirty="0" err="1"/>
                        <a:t>pbb</a:t>
                      </a:r>
                      <a:r>
                        <a:rPr lang="zh-CN" altLang="en-US" b="1" dirty="0"/>
                        <a:t>；</a:t>
                      </a:r>
                      <a:r>
                        <a:rPr lang="zh-CN" altLang="en-US" b="0" dirty="0"/>
                        <a:t>若溶液稀释</a:t>
                      </a:r>
                      <a:r>
                        <a:rPr lang="en-US" altLang="zh-CN" b="0" dirty="0"/>
                        <a:t>100</a:t>
                      </a:r>
                      <a:r>
                        <a:rPr lang="zh-CN" altLang="en-US" b="0" dirty="0"/>
                        <a:t>倍得测试溶液，则吸附前后浓度差最低为</a:t>
                      </a:r>
                      <a:r>
                        <a:rPr lang="en-US" altLang="zh-CN" b="0" dirty="0"/>
                        <a:t>6.37 ppm</a:t>
                      </a:r>
                      <a:r>
                        <a:rPr lang="zh-CN" altLang="en-US" b="0" dirty="0"/>
                        <a:t>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14671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dirty="0"/>
                        <a:t>苏州德优博测</a:t>
                      </a:r>
                      <a:r>
                        <a:rPr lang="en-US" altLang="zh-CN" dirty="0"/>
                        <a:t>ICP-MS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3</a:t>
                      </a:r>
                      <a:r>
                        <a:rPr lang="zh-CN" altLang="en-US" dirty="0"/>
                        <a:t>元素以内</a:t>
                      </a:r>
                      <a:r>
                        <a:rPr lang="en-US" altLang="zh-CN" dirty="0"/>
                        <a:t>200</a:t>
                      </a:r>
                      <a:r>
                        <a:rPr lang="zh-CN" altLang="en-US" dirty="0"/>
                        <a:t>元</a:t>
                      </a:r>
                      <a:r>
                        <a:rPr lang="en-US" altLang="zh-CN" dirty="0"/>
                        <a:t>/</a:t>
                      </a:r>
                      <a:r>
                        <a:rPr lang="zh-CN" altLang="en-US" dirty="0"/>
                        <a:t>样，每多测一个元素加</a:t>
                      </a:r>
                      <a:r>
                        <a:rPr lang="en-US" altLang="zh-CN" dirty="0"/>
                        <a:t>30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未知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5</a:t>
                      </a:r>
                      <a:r>
                        <a:rPr lang="zh-CN" altLang="en-US" dirty="0"/>
                        <a:t>天左右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未知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40572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dirty="0"/>
                        <a:t>苏州德优博测</a:t>
                      </a:r>
                      <a:r>
                        <a:rPr lang="en-US" altLang="zh-CN" dirty="0"/>
                        <a:t>ICP-OES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/>
                        <a:t>3</a:t>
                      </a:r>
                      <a:r>
                        <a:rPr lang="zh-CN" altLang="en-US" dirty="0"/>
                        <a:t>元素以内</a:t>
                      </a:r>
                      <a:r>
                        <a:rPr lang="en-US" altLang="zh-CN" dirty="0"/>
                        <a:t>150</a:t>
                      </a:r>
                      <a:r>
                        <a:rPr lang="zh-CN" altLang="en-US" dirty="0"/>
                        <a:t>元</a:t>
                      </a:r>
                      <a:r>
                        <a:rPr lang="en-US" altLang="zh-CN" dirty="0"/>
                        <a:t>/</a:t>
                      </a:r>
                      <a:r>
                        <a:rPr lang="zh-CN" altLang="en-US" dirty="0"/>
                        <a:t>样，每多测一个元素加</a:t>
                      </a:r>
                      <a:r>
                        <a:rPr lang="en-US" altLang="zh-CN" dirty="0"/>
                        <a:t>30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未知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未知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未知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2103511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6" name="文本框 5">
                <a:extLst>
                  <a:ext uri="{FF2B5EF4-FFF2-40B4-BE49-F238E27FC236}">
                    <a16:creationId xmlns:a16="http://schemas.microsoft.com/office/drawing/2014/main" id="{0B70F30A-2CFB-8E1D-A11B-ACC7D698470D}"/>
                  </a:ext>
                </a:extLst>
              </p:cNvPr>
              <p:cNvSpPr txBox="1"/>
              <p:nvPr/>
            </p:nvSpPr>
            <p:spPr>
              <a:xfrm>
                <a:off x="9535886" y="708144"/>
                <a:ext cx="2317173" cy="150695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CN" altLang="en-US" dirty="0"/>
                  <a:t>相对误差计算公式：</a:t>
                </a:r>
                <a:endParaRPr lang="en-US" altLang="zh-CN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zh-CN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altLang="zh-CN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zh-CN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  <m:r>
                            <a:rPr lang="en-US" altLang="zh-CN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r>
                            <a:rPr lang="en-US" altLang="zh-CN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𝑒</m:t>
                          </m:r>
                        </m:num>
                        <m:den>
                          <m:r>
                            <a:rPr lang="en-US" altLang="zh-CN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altLang="zh-CN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den>
                      </m:f>
                      <m:r>
                        <a:rPr lang="en-US" altLang="zh-CN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US" altLang="zh-CN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100%</m:t>
                      </m:r>
                    </m:oMath>
                  </m:oMathPara>
                </a14:m>
                <a:endParaRPr lang="en-US" altLang="zh-CN" dirty="0"/>
              </a:p>
              <a:p>
                <a14:m>
                  <m:oMath xmlns:m="http://schemas.openxmlformats.org/officeDocument/2006/math">
                    <m:r>
                      <a:rPr lang="en-US" altLang="zh-CN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𝑒</m:t>
                    </m:r>
                  </m:oMath>
                </a14:m>
                <a:r>
                  <a:rPr lang="zh-CN" altLang="en-US" dirty="0"/>
                  <a:t>为绝对误差</a:t>
                </a:r>
                <a:endParaRPr lang="en-US" altLang="zh-CN" dirty="0"/>
              </a:p>
              <a:p>
                <a14:m>
                  <m:oMath xmlns:m="http://schemas.openxmlformats.org/officeDocument/2006/math">
                    <m:r>
                      <a:rPr lang="en-US" altLang="zh-CN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zh-CN" altLang="en-US" dirty="0"/>
                  <a:t>为吸附前后浓度差</a:t>
                </a:r>
                <a:endParaRPr lang="en-US" altLang="zh-CN" dirty="0"/>
              </a:p>
            </p:txBody>
          </p:sp>
        </mc:Choice>
        <mc:Fallback xmlns="">
          <p:sp>
            <p:nvSpPr>
              <p:cNvPr id="6" name="文本框 5">
                <a:extLst>
                  <a:ext uri="{FF2B5EF4-FFF2-40B4-BE49-F238E27FC236}">
                    <a16:creationId xmlns:a16="http://schemas.microsoft.com/office/drawing/2014/main" id="{0B70F30A-2CFB-8E1D-A11B-ACC7D69847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35886" y="708144"/>
                <a:ext cx="2317173" cy="1506951"/>
              </a:xfrm>
              <a:prstGeom prst="rect">
                <a:avLst/>
              </a:prstGeom>
              <a:blipFill>
                <a:blip r:embed="rId2"/>
                <a:stretch>
                  <a:fillRect l="-2105" t="-2024" r="-2105" b="-5668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文本框 1">
            <a:extLst>
              <a:ext uri="{FF2B5EF4-FFF2-40B4-BE49-F238E27FC236}">
                <a16:creationId xmlns:a16="http://schemas.microsoft.com/office/drawing/2014/main" id="{D09A5962-2E14-2C66-A665-717E0BDE76D0}"/>
              </a:ext>
            </a:extLst>
          </p:cNvPr>
          <p:cNvSpPr txBox="1"/>
          <p:nvPr/>
        </p:nvSpPr>
        <p:spPr>
          <a:xfrm>
            <a:off x="457581" y="5678905"/>
            <a:ext cx="7571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/>
              <a:t>吸附前溶液浓度越低越好，最好能不经稀释直接上机测，这样误差最小。</a:t>
            </a:r>
          </a:p>
        </p:txBody>
      </p:sp>
    </p:spTree>
    <p:extLst>
      <p:ext uri="{BB962C8B-B14F-4D97-AF65-F5344CB8AC3E}">
        <p14:creationId xmlns:p14="http://schemas.microsoft.com/office/powerpoint/2010/main" val="1961756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6FD147-01D9-7373-E633-6977BE0774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330770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217</Words>
  <Application>Microsoft Office PowerPoint</Application>
  <PresentationFormat>宽屏</PresentationFormat>
  <Paragraphs>30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7" baseType="lpstr">
      <vt:lpstr>等线</vt:lpstr>
      <vt:lpstr>等线 Light</vt:lpstr>
      <vt:lpstr>Arial</vt:lpstr>
      <vt:lpstr>Cambria Math</vt:lpstr>
      <vt:lpstr>Office 主题​​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俊龙 谢</dc:creator>
  <cp:lastModifiedBy>俊龙 谢</cp:lastModifiedBy>
  <cp:revision>10</cp:revision>
  <dcterms:created xsi:type="dcterms:W3CDTF">2026-04-24T03:07:45Z</dcterms:created>
  <dcterms:modified xsi:type="dcterms:W3CDTF">2026-04-24T04:45:10Z</dcterms:modified>
</cp:coreProperties>
</file>